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65" r:id="rId2"/>
    <p:sldId id="457" r:id="rId3"/>
    <p:sldId id="458" r:id="rId4"/>
    <p:sldId id="438" r:id="rId5"/>
    <p:sldId id="459" r:id="rId6"/>
    <p:sldId id="439" r:id="rId7"/>
    <p:sldId id="451" r:id="rId8"/>
    <p:sldId id="452" r:id="rId9"/>
    <p:sldId id="454" r:id="rId10"/>
    <p:sldId id="811" r:id="rId11"/>
    <p:sldId id="812" r:id="rId12"/>
    <p:sldId id="813" r:id="rId13"/>
    <p:sldId id="814" r:id="rId14"/>
    <p:sldId id="348" r:id="rId15"/>
    <p:sldId id="81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8" autoAdjust="0"/>
    <p:restoredTop sz="99388" autoAdjust="0"/>
  </p:normalViewPr>
  <p:slideViewPr>
    <p:cSldViewPr snapToGrid="0" snapToObjects="1">
      <p:cViewPr varScale="1">
        <p:scale>
          <a:sx n="115" d="100"/>
          <a:sy n="115" d="100"/>
        </p:scale>
        <p:origin x="1800" y="192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9/13/20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9/13/20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0ABE-6EE6-2C40-A3D2-1EBEA7A5680C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50"/>
            <a:ext cx="1447800" cy="298450"/>
          </a:xfrm>
        </p:spPr>
        <p:txBody>
          <a:bodyPr/>
          <a:lstStyle/>
          <a:p>
            <a:fld id="{770BF2F4-2AC7-5642-90EC-6DF86F18F69C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43000" y="6324599"/>
            <a:ext cx="7467600" cy="1"/>
          </a:xfrm>
          <a:prstGeom prst="line">
            <a:avLst/>
          </a:prstGeom>
          <a:ln w="28575" cmpd="sng"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96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DB41E-7B1E-004D-95F2-5C7252FED580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4719C-2497-D546-83D1-6EE09713EC7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79F9A-70AC-A64C-915B-D332EDC8089E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1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13317" y="4959047"/>
            <a:ext cx="8212371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3. Covariances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Imaging spectroscopy tutorial - David R. Thompson, </a:t>
            </a:r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EB34DC6-C957-174B-936A-A6AB93B191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Interpreting covariances can be difficult.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663B0-705A-4340-90D9-E1B9F3B1C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6" y="1361906"/>
            <a:ext cx="6796341" cy="45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3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47D0F5-099D-C540-8F16-AA144F3A50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9C8D13-D35E-C34A-9F13-D88ACE056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2E208-A7CD-2D42-9B30-49BC5CD60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3458EB1-66B5-BB4B-87AA-B61B0FB8A2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Visualization strategy 1: Plot the “marginals” 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C12AAEFD-1401-054B-9A22-DB3D354A1470}"/>
              </a:ext>
            </a:extLst>
          </p:cNvPr>
          <p:cNvSpPr txBox="1">
            <a:spLocks/>
          </p:cNvSpPr>
          <p:nvPr/>
        </p:nvSpPr>
        <p:spPr>
          <a:xfrm>
            <a:off x="454026" y="1189104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The square root of the covariance diagonal, </a:t>
            </a:r>
            <a:r>
              <a:rPr lang="en-US" dirty="0" err="1"/>
              <a:t>i.e</a:t>
            </a:r>
            <a:r>
              <a:rPr lang="en-US" dirty="0"/>
              <a:t> the standard deviation of all channels taken independently, can be used for error bars.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4722F4-6484-B943-A574-F42922E6A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37" y="2796246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92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47D0F5-099D-C540-8F16-AA144F3A50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9C8D13-D35E-C34A-9F13-D88ACE056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2E208-A7CD-2D42-9B30-49BC5CD60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3458EB1-66B5-BB4B-87AA-B61B0FB8A2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Visualization strategy 1: Plot the “marginals” 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C12AAEFD-1401-054B-9A22-DB3D354A1470}"/>
              </a:ext>
            </a:extLst>
          </p:cNvPr>
          <p:cNvSpPr txBox="1">
            <a:spLocks/>
          </p:cNvSpPr>
          <p:nvPr/>
        </p:nvSpPr>
        <p:spPr>
          <a:xfrm>
            <a:off x="454026" y="1273763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However, if we sample from this distribution (each wavelength independently, ignoring correlations), it doesn’t look like a spectrum.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4F5F96-DED9-784B-8884-18397FDB3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33" y="274637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5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47D0F5-099D-C540-8F16-AA144F3A50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9C8D13-D35E-C34A-9F13-D88ACE056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Imaging spectroscopy tutorial - David R. Thompson, </a:t>
            </a:r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2E208-A7CD-2D42-9B30-49BC5CD60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3458EB1-66B5-BB4B-87AA-B61B0FB8A2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Visualization strategy 2: Draw samples from the multivariate Gaussian.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C12AAEFD-1401-054B-9A22-DB3D354A1470}"/>
              </a:ext>
            </a:extLst>
          </p:cNvPr>
          <p:cNvSpPr txBox="1">
            <a:spLocks/>
          </p:cNvSpPr>
          <p:nvPr/>
        </p:nvSpPr>
        <p:spPr>
          <a:xfrm>
            <a:off x="454026" y="1418729"/>
            <a:ext cx="841119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This produces realistic-looking spectra.  Correlations are </a:t>
            </a:r>
            <a:r>
              <a:rPr lang="en-US" i="1" dirty="0"/>
              <a:t>critical</a:t>
            </a:r>
            <a:r>
              <a:rPr lang="en-US" dirty="0"/>
              <a:t> for describing spectral variability.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037706-FD6D-BD40-B95B-4FF99819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33" y="274637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37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960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Arrow 20">
            <a:extLst>
              <a:ext uri="{FF2B5EF4-FFF2-40B4-BE49-F238E27FC236}">
                <a16:creationId xmlns:a16="http://schemas.microsoft.com/office/drawing/2014/main" id="{A9BCA25A-7F7E-7845-AC96-63F8B5E81EB5}"/>
              </a:ext>
            </a:extLst>
          </p:cNvPr>
          <p:cNvSpPr/>
          <p:nvPr/>
        </p:nvSpPr>
        <p:spPr>
          <a:xfrm>
            <a:off x="4145421" y="2076153"/>
            <a:ext cx="1043988" cy="9023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E9EE-AF47-674B-AA64-61E7A24553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7E6AA7-8917-B34C-83E1-5B6384AA0940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51D85-A6B0-E442-A2DC-18E6CA38B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ED9F-8DE0-4A47-A075-6E01545D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0D438-F29D-CF49-8C4C-E24F375004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 3: Fit and sample from covariance matrices.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1F92C6-C436-D447-9FA2-FD998264DE33}"/>
              </a:ext>
            </a:extLst>
          </p:cNvPr>
          <p:cNvSpPr txBox="1">
            <a:spLocks/>
          </p:cNvSpPr>
          <p:nvPr/>
        </p:nvSpPr>
        <p:spPr>
          <a:xfrm>
            <a:off x="454026" y="1248187"/>
            <a:ext cx="5065828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i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31D87E-DC75-2444-ABEF-0CEFD81D9A2D}"/>
              </a:ext>
            </a:extLst>
          </p:cNvPr>
          <p:cNvGrpSpPr/>
          <p:nvPr/>
        </p:nvGrpSpPr>
        <p:grpSpPr>
          <a:xfrm>
            <a:off x="1689905" y="1734829"/>
            <a:ext cx="2821867" cy="1693938"/>
            <a:chOff x="6344529" y="3317257"/>
            <a:chExt cx="5330910" cy="32000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575262-FD1C-DC4E-8B12-EAA241770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" t="48383" r="2366" b="25848"/>
            <a:stretch/>
          </p:blipFill>
          <p:spPr>
            <a:xfrm>
              <a:off x="6344529" y="3317257"/>
              <a:ext cx="5176912" cy="320009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4D04E7-489E-A949-825A-15788BF5AA15}"/>
                </a:ext>
              </a:extLst>
            </p:cNvPr>
            <p:cNvGrpSpPr/>
            <p:nvPr/>
          </p:nvGrpSpPr>
          <p:grpSpPr>
            <a:xfrm>
              <a:off x="10746315" y="5162204"/>
              <a:ext cx="929124" cy="1064283"/>
              <a:chOff x="10798352" y="2165135"/>
              <a:chExt cx="929124" cy="1064283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85E9B51-2E36-6343-BBE0-AC7CCAEA0A27}"/>
                  </a:ext>
                </a:extLst>
              </p:cNvPr>
              <p:cNvCxnSpPr/>
              <p:nvPr/>
            </p:nvCxnSpPr>
            <p:spPr>
              <a:xfrm flipV="1">
                <a:off x="11322424" y="2165135"/>
                <a:ext cx="0" cy="515316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95ACF2-B6D3-6844-BDA4-3D0513A227BA}"/>
                  </a:ext>
                </a:extLst>
              </p:cNvPr>
              <p:cNvSpPr txBox="1"/>
              <p:nvPr/>
            </p:nvSpPr>
            <p:spPr>
              <a:xfrm>
                <a:off x="10965093" y="2232213"/>
                <a:ext cx="401101" cy="3557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92CA2D0-9CDD-534A-A335-F946F3628C47}"/>
                  </a:ext>
                </a:extLst>
              </p:cNvPr>
              <p:cNvCxnSpPr/>
              <p:nvPr/>
            </p:nvCxnSpPr>
            <p:spPr>
              <a:xfrm>
                <a:off x="11017630" y="3065622"/>
                <a:ext cx="412338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F8FCE3-3E6D-8246-BA00-0DE5B6EB9E26}"/>
                  </a:ext>
                </a:extLst>
              </p:cNvPr>
              <p:cNvSpPr txBox="1"/>
              <p:nvPr/>
            </p:nvSpPr>
            <p:spPr>
              <a:xfrm>
                <a:off x="10798352" y="2778583"/>
                <a:ext cx="929124" cy="45083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 m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3B3C24-E1E7-1048-891A-F0AB1E03D196}"/>
              </a:ext>
            </a:extLst>
          </p:cNvPr>
          <p:cNvSpPr txBox="1"/>
          <p:nvPr/>
        </p:nvSpPr>
        <p:spPr>
          <a:xfrm>
            <a:off x="458916" y="3835404"/>
            <a:ext cx="8310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Calculate mean spectra and the covariance matrix for the Caltech data cube.  Watch out for deep water features and bad data flags (values of -9999) at the periphery.  You may not need all spectra in the calculation.  </a:t>
            </a:r>
          </a:p>
          <a:p>
            <a:endParaRPr lang="en-US" dirty="0"/>
          </a:p>
          <a:p>
            <a:r>
              <a:rPr lang="en-US" dirty="0"/>
              <a:t>Draw samples from the marginal and full multivariate distributions.  </a:t>
            </a:r>
          </a:p>
          <a:p>
            <a:endParaRPr lang="en-US" dirty="0"/>
          </a:p>
          <a:p>
            <a:r>
              <a:rPr lang="en-US" dirty="0"/>
              <a:t>Explore using subsets of the data to create more realistic statistical models for your spectra.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F7CA8F-5282-B544-AD13-64FB1D813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45" t="4707" r="7666" b="5353"/>
          <a:stretch/>
        </p:blipFill>
        <p:spPr>
          <a:xfrm>
            <a:off x="5131212" y="1724940"/>
            <a:ext cx="2213621" cy="170406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1879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748014-8B3A-7143-A076-B2B8FE82193A}"/>
              </a:ext>
            </a:extLst>
          </p:cNvPr>
          <p:cNvSpPr txBox="1"/>
          <p:nvPr/>
        </p:nvSpPr>
        <p:spPr>
          <a:xfrm>
            <a:off x="234176" y="4672360"/>
            <a:ext cx="87425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Recognize the multivariate Gaussian and know its mathematical properties</a:t>
            </a:r>
          </a:p>
          <a:p>
            <a:r>
              <a:rPr lang="en-US" dirty="0"/>
              <a:t>Estimate well-conditioned covariance matrices from spectroscopic data</a:t>
            </a:r>
          </a:p>
          <a:p>
            <a:r>
              <a:rPr lang="en-US" dirty="0"/>
              <a:t>Visualize covariance matrices with sampling and marginal distributions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2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EF4525-165D-EC46-A982-4D3C882FCD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 one variable, the </a:t>
            </a:r>
            <a:r>
              <a:rPr lang="en-US" i="1" dirty="0"/>
              <a:t>variance</a:t>
            </a:r>
            <a:r>
              <a:rPr lang="en-US" dirty="0"/>
              <a:t> describes the spread of the data.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2F72625-DB7B-9B43-9883-CF04387C7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744" y="1525045"/>
            <a:ext cx="3982663" cy="553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29BCE5-D196-7D4E-B86B-AA645EF8B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333" y="2267647"/>
            <a:ext cx="5080000" cy="375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5EC8B1-D78D-9B4F-9BEE-2EE509EC4BF5}"/>
              </a:ext>
            </a:extLst>
          </p:cNvPr>
          <p:cNvSpPr txBox="1"/>
          <p:nvPr/>
        </p:nvSpPr>
        <p:spPr>
          <a:xfrm>
            <a:off x="3630730" y="6075195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 err="1"/>
              <a:t>wikimedia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668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EF4525-165D-EC46-A982-4D3C882FCD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 two variables, the </a:t>
            </a:r>
            <a:r>
              <a:rPr lang="en-US" i="1" dirty="0"/>
              <a:t>covariance</a:t>
            </a:r>
            <a:r>
              <a:rPr lang="en-US" dirty="0"/>
              <a:t> describes the linear relationship.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F27A8A-5F8E-D64C-A8BA-A60E9ADD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7751" y="1800220"/>
            <a:ext cx="5953159" cy="463023"/>
          </a:xfrm>
          <a:prstGeom prst="rect">
            <a:avLst/>
          </a:pr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4739CCB0-425B-2747-B0D3-673A18469121}"/>
              </a:ext>
            </a:extLst>
          </p:cNvPr>
          <p:cNvSpPr txBox="1">
            <a:spLocks/>
          </p:cNvSpPr>
          <p:nvPr/>
        </p:nvSpPr>
        <p:spPr>
          <a:xfrm>
            <a:off x="497944" y="2889389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Normalized, it is the </a:t>
            </a:r>
            <a:r>
              <a:rPr lang="en-US" i="1" dirty="0"/>
              <a:t>correlation coefficient.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8EF9D-2279-F04D-8290-FAC9E8B532DC}"/>
              </a:ext>
            </a:extLst>
          </p:cNvPr>
          <p:cNvSpPr txBox="1"/>
          <p:nvPr/>
        </p:nvSpPr>
        <p:spPr>
          <a:xfrm>
            <a:off x="3630730" y="6075195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 err="1"/>
              <a:t>wikimedia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D5A2F-1921-0140-9485-B1FA0EFA12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092"/>
          <a:stretch/>
        </p:blipFill>
        <p:spPr>
          <a:xfrm>
            <a:off x="493376" y="4836961"/>
            <a:ext cx="8195774" cy="118988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9DCA888-E9A6-B643-891A-1783549696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3715"/>
          <a:stretch/>
        </p:blipFill>
        <p:spPr>
          <a:xfrm>
            <a:off x="1883833" y="3547169"/>
            <a:ext cx="5510308" cy="101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16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EF4525-165D-EC46-A982-4D3C882FCD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 vector-valued data, the </a:t>
            </a:r>
            <a:r>
              <a:rPr lang="en-US" i="1" dirty="0"/>
              <a:t>covariance matrix</a:t>
            </a:r>
            <a:r>
              <a:rPr lang="en-US" dirty="0"/>
              <a:t> has the covariance between all elements.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21275AD7-6EA7-1F42-8F5A-77B083DF7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0673" y="1551555"/>
            <a:ext cx="5794586" cy="8112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CEA891-A521-5346-92BB-09ECB2A537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" b="5758"/>
          <a:stretch/>
        </p:blipFill>
        <p:spPr>
          <a:xfrm>
            <a:off x="1883833" y="2628487"/>
            <a:ext cx="3402898" cy="3375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718B58-1D9E-8647-99FA-B6E791F8360F}"/>
                  </a:ext>
                </a:extLst>
              </p:cNvPr>
              <p:cNvSpPr txBox="1"/>
              <p:nvPr/>
            </p:nvSpPr>
            <p:spPr>
              <a:xfrm>
                <a:off x="4470868" y="4110115"/>
                <a:ext cx="3115736" cy="4619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.74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0.11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0.11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0.17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718B58-1D9E-8647-99FA-B6E791F83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868" y="4110115"/>
                <a:ext cx="3115736" cy="461921"/>
              </a:xfrm>
              <a:prstGeom prst="rect">
                <a:avLst/>
              </a:prstGeom>
              <a:blipFill>
                <a:blip r:embed="rId7"/>
                <a:stretch>
                  <a:fillRect t="-5556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D4A1A5F-A70B-F344-B774-526FF720CE45}"/>
              </a:ext>
            </a:extLst>
          </p:cNvPr>
          <p:cNvSpPr txBox="1"/>
          <p:nvPr/>
        </p:nvSpPr>
        <p:spPr>
          <a:xfrm rot="16200000">
            <a:off x="1134918" y="3889475"/>
            <a:ext cx="1090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channel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FEF9B-80C6-E546-BF82-904F3B546C3B}"/>
              </a:ext>
            </a:extLst>
          </p:cNvPr>
          <p:cNvSpPr txBox="1"/>
          <p:nvPr/>
        </p:nvSpPr>
        <p:spPr>
          <a:xfrm>
            <a:off x="3252715" y="5972963"/>
            <a:ext cx="1090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channel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CE3B7-2FBB-E642-98F4-7AF9391BCC79}"/>
              </a:ext>
            </a:extLst>
          </p:cNvPr>
          <p:cNvSpPr txBox="1"/>
          <p:nvPr/>
        </p:nvSpPr>
        <p:spPr>
          <a:xfrm>
            <a:off x="5652613" y="2851881"/>
            <a:ext cx="286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Diagonals hold the variance of each variable.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A38156-2733-3546-A2CB-0217C9F548C7}"/>
              </a:ext>
            </a:extLst>
          </p:cNvPr>
          <p:cNvSpPr txBox="1"/>
          <p:nvPr/>
        </p:nvSpPr>
        <p:spPr>
          <a:xfrm>
            <a:off x="5652613" y="5132205"/>
            <a:ext cx="266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Off-diagonals describe correlations.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BCA60F-2C56-A649-B808-068C44DF4507}"/>
              </a:ext>
            </a:extLst>
          </p:cNvPr>
          <p:cNvCxnSpPr/>
          <p:nvPr/>
        </p:nvCxnSpPr>
        <p:spPr>
          <a:xfrm flipV="1">
            <a:off x="5826362" y="4708965"/>
            <a:ext cx="0" cy="364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F6190B-9F08-9649-A3DD-A6FAE5600B0D}"/>
              </a:ext>
            </a:extLst>
          </p:cNvPr>
          <p:cNvCxnSpPr>
            <a:cxnSpLocks/>
          </p:cNvCxnSpPr>
          <p:nvPr/>
        </p:nvCxnSpPr>
        <p:spPr>
          <a:xfrm>
            <a:off x="6028736" y="3532488"/>
            <a:ext cx="0" cy="43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419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EC8B1-D78D-9B4F-9BEE-2EE509EC4BF5}"/>
              </a:ext>
            </a:extLst>
          </p:cNvPr>
          <p:cNvSpPr txBox="1"/>
          <p:nvPr/>
        </p:nvSpPr>
        <p:spPr>
          <a:xfrm>
            <a:off x="3599634" y="612354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wikimedia</a:t>
            </a:r>
            <a:endParaRPr lang="en-US" dirty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8D8D53D7-938A-FB4A-96B1-497FB1373DEB}"/>
              </a:ext>
            </a:extLst>
          </p:cNvPr>
          <p:cNvSpPr txBox="1">
            <a:spLocks/>
          </p:cNvSpPr>
          <p:nvPr/>
        </p:nvSpPr>
        <p:spPr>
          <a:xfrm>
            <a:off x="501121" y="539836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B58D74A-797F-3049-9A8C-52F1572C3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7899" y="1491841"/>
            <a:ext cx="1811271" cy="93686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AF63BF4-7D0D-154C-832E-52C449524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07"/>
          <a:stretch/>
        </p:blipFill>
        <p:spPr>
          <a:xfrm>
            <a:off x="2566116" y="3128442"/>
            <a:ext cx="4250455" cy="864401"/>
          </a:xfrm>
          <a:prstGeom prst="rect">
            <a:avLst/>
          </a:prstGeom>
        </p:spPr>
      </p:pic>
      <p:sp>
        <p:nvSpPr>
          <p:cNvPr id="27" name="Title 5">
            <a:extLst>
              <a:ext uri="{FF2B5EF4-FFF2-40B4-BE49-F238E27FC236}">
                <a16:creationId xmlns:a16="http://schemas.microsoft.com/office/drawing/2014/main" id="{20CECB25-9A59-D147-88E1-BB0F2B5B1F3B}"/>
              </a:ext>
            </a:extLst>
          </p:cNvPr>
          <p:cNvSpPr txBox="1">
            <a:spLocks/>
          </p:cNvSpPr>
          <p:nvPr/>
        </p:nvSpPr>
        <p:spPr>
          <a:xfrm>
            <a:off x="457201" y="688027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To estimate it from data, start with the mean:</a:t>
            </a:r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DE13885C-F969-7844-BA37-7B2FCED10AE3}"/>
              </a:ext>
            </a:extLst>
          </p:cNvPr>
          <p:cNvSpPr txBox="1">
            <a:spLocks/>
          </p:cNvSpPr>
          <p:nvPr/>
        </p:nvSpPr>
        <p:spPr>
          <a:xfrm>
            <a:off x="457201" y="2461950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… defining a “sample covariance”: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5011E5-9C9A-7E4B-A0C5-B3F81E773F35}"/>
              </a:ext>
            </a:extLst>
          </p:cNvPr>
          <p:cNvGrpSpPr/>
          <p:nvPr/>
        </p:nvGrpSpPr>
        <p:grpSpPr>
          <a:xfrm>
            <a:off x="5596744" y="1538990"/>
            <a:ext cx="2185597" cy="646331"/>
            <a:chOff x="6544073" y="3452224"/>
            <a:chExt cx="2185597" cy="64633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ED8A674A-5DD5-C746-9A25-4A524C217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0469" t="-8498" r="30440" b="15531"/>
            <a:stretch/>
          </p:blipFill>
          <p:spPr>
            <a:xfrm>
              <a:off x="7835259" y="3659409"/>
              <a:ext cx="200025" cy="3693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4505C6-5B31-C342-9044-9D29EA229C88}"/>
                </a:ext>
              </a:extLst>
            </p:cNvPr>
            <p:cNvSpPr txBox="1"/>
            <p:nvPr/>
          </p:nvSpPr>
          <p:spPr>
            <a:xfrm>
              <a:off x="6544073" y="3452224"/>
              <a:ext cx="21855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 Note: we also use the symbol    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2326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EF4525-165D-EC46-A982-4D3C882FCD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mean and covariance define a </a:t>
            </a:r>
            <a:r>
              <a:rPr lang="en-US" i="1" dirty="0"/>
              <a:t>multivariate Gaussian probability </a:t>
            </a:r>
            <a:r>
              <a:rPr lang="en-US" dirty="0"/>
              <a:t>distribution.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EC8B1-D78D-9B4F-9BEE-2EE509EC4BF5}"/>
              </a:ext>
            </a:extLst>
          </p:cNvPr>
          <p:cNvSpPr txBox="1"/>
          <p:nvPr/>
        </p:nvSpPr>
        <p:spPr>
          <a:xfrm>
            <a:off x="3599634" y="612354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wikimedia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33CAE4B-51F1-C443-BA60-BB71CA9E0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5132" y="1716873"/>
            <a:ext cx="2667018" cy="481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2CE6AD-F995-1441-8F71-159EEB4D5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089" y="2404453"/>
            <a:ext cx="4662487" cy="351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1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EC8B1-D78D-9B4F-9BEE-2EE509EC4BF5}"/>
              </a:ext>
            </a:extLst>
          </p:cNvPr>
          <p:cNvSpPr txBox="1"/>
          <p:nvPr/>
        </p:nvSpPr>
        <p:spPr>
          <a:xfrm>
            <a:off x="3599634" y="612354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wikimedia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953B94A-4B35-2541-8839-731309AEE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891" y="2941895"/>
            <a:ext cx="7581613" cy="802759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77D631F7-18BD-0C46-9D6B-470827FBF164}"/>
              </a:ext>
            </a:extLst>
          </p:cNvPr>
          <p:cNvSpPr txBox="1">
            <a:spLocks/>
          </p:cNvSpPr>
          <p:nvPr/>
        </p:nvSpPr>
        <p:spPr>
          <a:xfrm>
            <a:off x="341314" y="5013256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Problem: high-dimensional covariances may be nearly singular.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EB34DC6-C957-174B-936A-A6AB93B191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multivariate Gaussian has a normalized probability density:</a:t>
            </a:r>
            <a:br>
              <a:rPr lang="en-US" dirty="0"/>
            </a:br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EFC40DF-E8FA-2648-B8C8-0AD7D0C183CC}"/>
              </a:ext>
            </a:extLst>
          </p:cNvPr>
          <p:cNvSpPr/>
          <p:nvPr/>
        </p:nvSpPr>
        <p:spPr>
          <a:xfrm rot="16200000" flipH="1">
            <a:off x="2555889" y="1425313"/>
            <a:ext cx="612745" cy="2333624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3381A74E-CA2F-3D47-BB32-3D1B14EE1FE3}"/>
              </a:ext>
            </a:extLst>
          </p:cNvPr>
          <p:cNvSpPr/>
          <p:nvPr/>
        </p:nvSpPr>
        <p:spPr>
          <a:xfrm rot="16200000" flipH="1">
            <a:off x="6103878" y="709110"/>
            <a:ext cx="612746" cy="3676505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51F2237-429B-8545-8F59-517241FA4BE1}"/>
              </a:ext>
            </a:extLst>
          </p:cNvPr>
          <p:cNvSpPr/>
          <p:nvPr/>
        </p:nvSpPr>
        <p:spPr>
          <a:xfrm rot="16200000">
            <a:off x="6423762" y="3723348"/>
            <a:ext cx="508928" cy="554856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E6CC4-676A-7A4B-AD9A-9F09218ABA26}"/>
              </a:ext>
            </a:extLst>
          </p:cNvPr>
          <p:cNvSpPr txBox="1"/>
          <p:nvPr/>
        </p:nvSpPr>
        <p:spPr>
          <a:xfrm>
            <a:off x="1769531" y="1585639"/>
            <a:ext cx="2573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Normalization so that PDF integrates to 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5A421-9D8E-CF47-ACC1-630810B11D47}"/>
              </a:ext>
            </a:extLst>
          </p:cNvPr>
          <p:cNvSpPr txBox="1"/>
          <p:nvPr/>
        </p:nvSpPr>
        <p:spPr>
          <a:xfrm>
            <a:off x="4986336" y="1532440"/>
            <a:ext cx="297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Squared distance to center accounting for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95870F-828A-F64C-9B0C-92772E7228BF}"/>
              </a:ext>
            </a:extLst>
          </p:cNvPr>
          <p:cNvSpPr txBox="1"/>
          <p:nvPr/>
        </p:nvSpPr>
        <p:spPr>
          <a:xfrm>
            <a:off x="5172073" y="4313648"/>
            <a:ext cx="296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Inverse covariance matrix</a:t>
            </a:r>
          </a:p>
          <a:p>
            <a:r>
              <a:rPr lang="en-US" dirty="0">
                <a:solidFill>
                  <a:srgbClr val="FF0000"/>
                </a:solidFill>
              </a:rPr>
              <a:t>(i.e. the </a:t>
            </a:r>
            <a:r>
              <a:rPr lang="en-US" i="1" dirty="0">
                <a:solidFill>
                  <a:srgbClr val="FF0000"/>
                </a:solidFill>
              </a:rPr>
              <a:t>precision matrix)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76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Imaging spectroscopy tutorial - David R. Thompson, </a:t>
            </a:r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EC8B1-D78D-9B4F-9BEE-2EE509EC4BF5}"/>
              </a:ext>
            </a:extLst>
          </p:cNvPr>
          <p:cNvSpPr txBox="1"/>
          <p:nvPr/>
        </p:nvSpPr>
        <p:spPr>
          <a:xfrm>
            <a:off x="3599634" y="612354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wikimedia</a:t>
            </a:r>
            <a:endParaRPr lang="en-US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77D631F7-18BD-0C46-9D6B-470827FBF164}"/>
              </a:ext>
            </a:extLst>
          </p:cNvPr>
          <p:cNvSpPr txBox="1">
            <a:spLocks/>
          </p:cNvSpPr>
          <p:nvPr/>
        </p:nvSpPr>
        <p:spPr>
          <a:xfrm>
            <a:off x="454026" y="1541393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A common method is shrinkage regularization: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EB34DC6-C957-174B-936A-A6AB93B191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Solution: Condition the sample covariance to make it nonsingular.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4907EB-A26E-1F4E-992F-047A688B5652}"/>
              </a:ext>
            </a:extLst>
          </p:cNvPr>
          <p:cNvGrpSpPr/>
          <p:nvPr/>
        </p:nvGrpSpPr>
        <p:grpSpPr>
          <a:xfrm>
            <a:off x="2376061" y="2477984"/>
            <a:ext cx="4071157" cy="980086"/>
            <a:chOff x="2833261" y="2137840"/>
            <a:chExt cx="4071157" cy="98008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F9BC7F2B-DB88-6A41-999C-38A1E316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25422" y="2405095"/>
              <a:ext cx="2978996" cy="558562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607A66DF-8CBC-AE49-B263-8C61D9969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86068" b="7159"/>
            <a:stretch/>
          </p:blipFill>
          <p:spPr>
            <a:xfrm>
              <a:off x="2833261" y="2137840"/>
              <a:ext cx="1050535" cy="980086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FA086E6-7609-1D44-B948-0D2A8A63139F}"/>
              </a:ext>
            </a:extLst>
          </p:cNvPr>
          <p:cNvSpPr txBox="1"/>
          <p:nvPr/>
        </p:nvSpPr>
        <p:spPr>
          <a:xfrm>
            <a:off x="3820317" y="3780968"/>
            <a:ext cx="1500190" cy="9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Original sample covariance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2857FD-40C0-034D-8CEC-5F4AD85AF5D3}"/>
              </a:ext>
            </a:extLst>
          </p:cNvPr>
          <p:cNvSpPr txBox="1"/>
          <p:nvPr/>
        </p:nvSpPr>
        <p:spPr>
          <a:xfrm>
            <a:off x="5541191" y="3780968"/>
            <a:ext cx="2334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Shrinkage target, e.g. identity matrix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AB289C-6299-2A47-9AAA-E1F6F1A892C3}"/>
              </a:ext>
            </a:extLst>
          </p:cNvPr>
          <p:cNvCxnSpPr>
            <a:cxnSpLocks/>
          </p:cNvCxnSpPr>
          <p:nvPr/>
        </p:nvCxnSpPr>
        <p:spPr>
          <a:xfrm flipH="1" flipV="1">
            <a:off x="3956828" y="3243269"/>
            <a:ext cx="257988" cy="532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BB2D47-81A2-D746-B882-95776B497C69}"/>
              </a:ext>
            </a:extLst>
          </p:cNvPr>
          <p:cNvCxnSpPr>
            <a:cxnSpLocks/>
          </p:cNvCxnSpPr>
          <p:nvPr/>
        </p:nvCxnSpPr>
        <p:spPr>
          <a:xfrm flipV="1">
            <a:off x="6252350" y="3243268"/>
            <a:ext cx="0" cy="357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182653-3E7D-A640-B918-7546B31E9BB3}"/>
              </a:ext>
            </a:extLst>
          </p:cNvPr>
          <p:cNvCxnSpPr>
            <a:cxnSpLocks/>
          </p:cNvCxnSpPr>
          <p:nvPr/>
        </p:nvCxnSpPr>
        <p:spPr>
          <a:xfrm flipV="1">
            <a:off x="3057565" y="3243268"/>
            <a:ext cx="354917" cy="511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E3CA453-DD72-3847-8D72-730E036769B5}"/>
              </a:ext>
            </a:extLst>
          </p:cNvPr>
          <p:cNvSpPr txBox="1"/>
          <p:nvPr/>
        </p:nvSpPr>
        <p:spPr>
          <a:xfrm>
            <a:off x="454024" y="3775585"/>
            <a:ext cx="3145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A small coefficient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To control the amount of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967336635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681</TotalTime>
  <Words>695</Words>
  <Application>Microsoft Macintosh PowerPoint</Application>
  <PresentationFormat>On-screen Show (4:3)</PresentationFormat>
  <Paragraphs>90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Cambria Math</vt:lpstr>
      <vt:lpstr>Helvetica</vt:lpstr>
      <vt:lpstr>Times</vt:lpstr>
      <vt:lpstr>NASA-JPL White Templates</vt:lpstr>
      <vt:lpstr>PowerPoint Presentation</vt:lpstr>
      <vt:lpstr>PowerPoint Presentation</vt:lpstr>
      <vt:lpstr>For one variable, the variance describes the spread of the data.</vt:lpstr>
      <vt:lpstr>For two variables, the covariance describes the linear relationship.</vt:lpstr>
      <vt:lpstr>For vector-valued data, the covariance matrix has the covariance between all elements.</vt:lpstr>
      <vt:lpstr>PowerPoint Presentation</vt:lpstr>
      <vt:lpstr>The mean and covariance define a multivariate Gaussian probability distribution.</vt:lpstr>
      <vt:lpstr>The multivariate Gaussian has a normalized probability density: </vt:lpstr>
      <vt:lpstr>Solution: Condition the sample covariance to make it nonsingular.</vt:lpstr>
      <vt:lpstr>Interpreting covariances can be difficult.</vt:lpstr>
      <vt:lpstr>Visualization strategy 1: Plot the “marginals” </vt:lpstr>
      <vt:lpstr>Visualization strategy 1: Plot the “marginals” </vt:lpstr>
      <vt:lpstr>Visualization strategy 2: Draw samples from the multivariate Gaussian.</vt:lpstr>
      <vt:lpstr>PowerPoint Presentation</vt:lpstr>
      <vt:lpstr>Exercise 3: Fit and sample from covariance matrices.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65</cp:revision>
  <cp:lastPrinted>2014-07-14T23:49:38Z</cp:lastPrinted>
  <dcterms:created xsi:type="dcterms:W3CDTF">2019-07-06T21:56:51Z</dcterms:created>
  <dcterms:modified xsi:type="dcterms:W3CDTF">2020-09-13T16:47:15Z</dcterms:modified>
</cp:coreProperties>
</file>